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9" r:id="rId3"/>
    <p:sldId id="263" r:id="rId4"/>
    <p:sldId id="264" r:id="rId5"/>
    <p:sldId id="266" r:id="rId6"/>
    <p:sldId id="270" r:id="rId7"/>
    <p:sldId id="27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EE0"/>
    <a:srgbClr val="2C1E73"/>
    <a:srgbClr val="38A4F3"/>
    <a:srgbClr val="2F4180"/>
    <a:srgbClr val="FF7A1A"/>
    <a:srgbClr val="CD2940"/>
    <a:srgbClr val="FFA500"/>
    <a:srgbClr val="0059A7"/>
    <a:srgbClr val="0093CE"/>
    <a:srgbClr val="00F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4A195C-D8D6-4AC5-9246-8140798E2630}" type="datetimeFigureOut">
              <a:rPr lang="en-IN" smtClean="0"/>
              <a:t>22-09-2022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C46207-A444-4853-9627-451A6076741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150103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559240-0AC3-474E-A053-4177BC591F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AAA013A-7D38-45A7-A3B5-AC4651DAC0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26CBA7-5C71-46ED-AA3A-F196A4CFC8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CE953-188A-41AC-8131-EC54D254774B}" type="datetimeFigureOut">
              <a:rPr lang="en-IN" smtClean="0"/>
              <a:t>22-09-2022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3F4D3D-9722-4622-A860-2C1485C5D1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92B8FB-B4C6-4EE5-92BA-1B2248979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A7B-917C-4AC9-AFA3-9A4A1BBB9AC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20028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163AF-A3E0-4DC7-AAE6-D84FA24735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C1C481-AA30-4796-87FF-9576A8D0B9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33A209-FAE7-486D-BD5E-4F54ADF63A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CE953-188A-41AC-8131-EC54D254774B}" type="datetimeFigureOut">
              <a:rPr lang="en-IN" smtClean="0"/>
              <a:t>22-09-2022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082606-E0E4-48D9-86AC-54341AFBB3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892503-FB49-4328-811C-514599C415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A7B-917C-4AC9-AFA3-9A4A1BBB9AC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43785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47915DE-845B-47E3-80CE-C8EB27CF76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322ADA-E43A-4FFC-BA12-24D2E56257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C6CE5C-7019-4DA2-A30E-01579972E5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CE953-188A-41AC-8131-EC54D254774B}" type="datetimeFigureOut">
              <a:rPr lang="en-IN" smtClean="0"/>
              <a:t>22-09-2022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8F6A2A-138B-4F12-85BA-A3A320E2B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4BCB99-7065-4935-944F-6AE23F932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A7B-917C-4AC9-AFA3-9A4A1BBB9AC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02189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107874-D0B8-4048-B55E-182A3E00C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5D5B24-5A11-496A-A666-8C22308EAE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93B737-B1A9-4114-9C8F-4AA1E9F7C2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CE953-188A-41AC-8131-EC54D254774B}" type="datetimeFigureOut">
              <a:rPr lang="en-IN" smtClean="0"/>
              <a:t>22-09-2022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53CCFA-73D1-4144-A1DD-23041E627D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2B2D3D-C7D8-45FD-A514-5B44DD9105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A7B-917C-4AC9-AFA3-9A4A1BBB9AC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25652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7D2986-D304-4D87-B27E-6527D1971D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FCF7C6-F8A1-4DCD-8F6D-98D133C5CB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258039-AABA-427B-B856-157CD5E9AD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CE953-188A-41AC-8131-EC54D254774B}" type="datetimeFigureOut">
              <a:rPr lang="en-IN" smtClean="0"/>
              <a:t>22-09-2022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14B79D-DA8A-459C-A4C3-A91DD26C6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5DC64E-B851-4019-8BA4-DB569FA09C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A7B-917C-4AC9-AFA3-9A4A1BBB9AC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77556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4D4D70-9043-4E73-AE39-FF814035F7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03F45F-2B0F-4A34-9B91-41DA291DC8E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19082F-AD8F-4653-B25C-8ED06ADDDF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640785-5E47-4209-9462-7D72E6878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CE953-188A-41AC-8131-EC54D254774B}" type="datetimeFigureOut">
              <a:rPr lang="en-IN" smtClean="0"/>
              <a:t>22-09-2022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3B076C-7A05-4536-898B-0CF2ADE6C5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2D0D9F-E924-4029-AA6E-1051C5501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A7B-917C-4AC9-AFA3-9A4A1BBB9AC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30592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8EEAD9-B0BF-4675-AF65-6486C8729C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9D90A2-82C6-46D1-ACE1-342DB4AD5F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E1F457-880C-4DE2-841B-553A3923CC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6B0547-5EBF-45E7-9030-AD9BA61CF60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F4E4FF9-2706-4021-A56F-F13FD57CB5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81D4A76-8D6E-42F8-BD61-3D6093FEEF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CE953-188A-41AC-8131-EC54D254774B}" type="datetimeFigureOut">
              <a:rPr lang="en-IN" smtClean="0"/>
              <a:t>22-09-2022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827C2A7-3D93-4C06-9BAD-70C241638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7E65C1B-AD3F-432F-9B62-A144792A0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A7B-917C-4AC9-AFA3-9A4A1BBB9AC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63352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442262-6AEC-422D-9CD5-F4C465C0E5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4B8F2A8-EDE2-4BD1-854F-BAF7B4FF72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CE953-188A-41AC-8131-EC54D254774B}" type="datetimeFigureOut">
              <a:rPr lang="en-IN" smtClean="0"/>
              <a:t>22-09-2022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D9A285-8A5A-4E74-818C-2EE1AA4FD0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D606D1-3D1E-4AD9-A98D-A2084C247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A7B-917C-4AC9-AFA3-9A4A1BBB9AC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35707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EB82707-29B4-497D-BB7E-686C796FDC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CE953-188A-41AC-8131-EC54D254774B}" type="datetimeFigureOut">
              <a:rPr lang="en-IN" smtClean="0"/>
              <a:t>22-09-2022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20CAB60-01B6-4CF2-95BA-A16FAC0E44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D4324A-B07D-464A-A9C3-387E4399EB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A7B-917C-4AC9-AFA3-9A4A1BBB9AC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90778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ADC664-45D5-4328-ADF2-9F95809351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95AC7C-3B12-441F-B421-C5D9F80F2B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B674E4-DC38-4B71-B33F-5598FF9D0D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6D2C54-4642-4A5D-9B3B-543746DFB9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CE953-188A-41AC-8131-EC54D254774B}" type="datetimeFigureOut">
              <a:rPr lang="en-IN" smtClean="0"/>
              <a:t>22-09-2022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E92877-A755-47F3-A68C-AC961F4C1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01D0E7-9B6C-4312-B9B7-36FC539E0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A7B-917C-4AC9-AFA3-9A4A1BBB9AC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400802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093EDB-5EB1-40B0-A1B9-3385503BE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CA1E976-47FC-4AAD-995E-CC08043141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9308F2-7F08-40AB-AC09-6D0D2E016C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B872A5-93D0-47ED-B3AD-EE8D877084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CE953-188A-41AC-8131-EC54D254774B}" type="datetimeFigureOut">
              <a:rPr lang="en-IN" smtClean="0"/>
              <a:t>22-09-2022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E9988F-2120-42A7-995F-2354B61CD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ADA638-A673-4047-BB4E-098BDC83B7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32A7B-917C-4AC9-AFA3-9A4A1BBB9AC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68538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2740DD6-2D29-4478-8970-BCF4164B20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3B3614-D6F3-4A27-AF29-9B623843E0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191555-C60F-458F-807F-794620DF33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0CE953-188A-41AC-8131-EC54D254774B}" type="datetimeFigureOut">
              <a:rPr lang="en-IN" smtClean="0"/>
              <a:t>22-09-2022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1659C5-A86F-4485-84D8-3FD2EDF4C9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86FDBA-EF80-4FDF-8864-F9A01F1BC5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B32A7B-917C-4AC9-AFA3-9A4A1BBB9AC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85661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0A12DFF-4CAE-449F-B454-6DE43951BC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09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C86416EC-5DF1-4B77-9082-6F572BB06A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574" y="1713"/>
            <a:ext cx="12261574" cy="6854573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1DDCA45A-CAFB-49CE-B0DE-0CC97B964877}"/>
              </a:ext>
            </a:extLst>
          </p:cNvPr>
          <p:cNvSpPr/>
          <p:nvPr/>
        </p:nvSpPr>
        <p:spPr>
          <a:xfrm>
            <a:off x="6775954" y="1708986"/>
            <a:ext cx="1333850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cap="none" spc="0" dirty="0">
                <a:ln w="0"/>
                <a:solidFill>
                  <a:srgbClr val="FF365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About Us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24EDB9A-3F6B-4E9B-A6A1-4654F2AD546C}"/>
              </a:ext>
            </a:extLst>
          </p:cNvPr>
          <p:cNvSpPr txBox="1"/>
          <p:nvPr/>
        </p:nvSpPr>
        <p:spPr>
          <a:xfrm>
            <a:off x="6758862" y="2023550"/>
            <a:ext cx="36242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900" dirty="0">
                <a:solidFill>
                  <a:schemeClr val="bg1"/>
                </a:solidFill>
              </a:rPr>
              <a:t>Tron10x platform was developed by a blockchain software development team using smart contracts and offers an opportunity to You in a completely decentralized manner. Tron10x tech team is aware of the potential mistakes and situations in traditional MLM companies. </a:t>
            </a:r>
            <a:endParaRPr lang="en-IN" sz="900" dirty="0">
              <a:solidFill>
                <a:schemeClr val="bg1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8EF8F32-FA78-4AFA-A4F9-80A1987E0A30}"/>
              </a:ext>
            </a:extLst>
          </p:cNvPr>
          <p:cNvSpPr/>
          <p:nvPr/>
        </p:nvSpPr>
        <p:spPr>
          <a:xfrm>
            <a:off x="7312914" y="3409452"/>
            <a:ext cx="307022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cap="none" spc="0" dirty="0">
                <a:ln w="0"/>
                <a:solidFill>
                  <a:srgbClr val="FF9D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Are Tron10x codes safe?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DB6BF1B-59A3-4927-A400-3B18718FCA17}"/>
              </a:ext>
            </a:extLst>
          </p:cNvPr>
          <p:cNvSpPr txBox="1"/>
          <p:nvPr/>
        </p:nvSpPr>
        <p:spPr>
          <a:xfrm>
            <a:off x="7312914" y="3774857"/>
            <a:ext cx="362427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900" dirty="0">
                <a:solidFill>
                  <a:schemeClr val="bg1"/>
                </a:solidFill>
              </a:rPr>
              <a:t>We have a third party company audit report that is public for everyone to view. For full transparency, the coding of the Smart Contract can be found on the homepage.</a:t>
            </a:r>
            <a:endParaRPr lang="en-IN" sz="900" dirty="0">
              <a:solidFill>
                <a:schemeClr val="bg1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8970B383-FD9C-4BF2-86EC-181B43CA7944}"/>
              </a:ext>
            </a:extLst>
          </p:cNvPr>
          <p:cNvSpPr/>
          <p:nvPr/>
        </p:nvSpPr>
        <p:spPr>
          <a:xfrm>
            <a:off x="6775954" y="5265720"/>
            <a:ext cx="307022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000" b="1" cap="none" spc="0" dirty="0">
                <a:ln w="0"/>
                <a:solidFill>
                  <a:srgbClr val="00B398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TRON10X AUDIT REPORT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76E4772-D92E-4DA6-8AE7-0667A0677766}"/>
              </a:ext>
            </a:extLst>
          </p:cNvPr>
          <p:cNvSpPr txBox="1"/>
          <p:nvPr/>
        </p:nvSpPr>
        <p:spPr>
          <a:xfrm>
            <a:off x="6758862" y="5661840"/>
            <a:ext cx="36242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900" dirty="0">
                <a:solidFill>
                  <a:schemeClr val="bg1"/>
                </a:solidFill>
              </a:rPr>
              <a:t>The code of the smart contract have been audited by an independent third party audit firm and the audit report is on the home page.</a:t>
            </a:r>
            <a:endParaRPr lang="en-IN" sz="900" dirty="0">
              <a:solidFill>
                <a:schemeClr val="bg1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F88E18F-369B-45A4-BDFD-70651AFE4A95}"/>
              </a:ext>
            </a:extLst>
          </p:cNvPr>
          <p:cNvSpPr/>
          <p:nvPr/>
        </p:nvSpPr>
        <p:spPr>
          <a:xfrm>
            <a:off x="4269424" y="533708"/>
            <a:ext cx="293753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ABOUT TRON10X PLATFORM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2DDC9C1-0D5E-456F-8622-E6F27BAC0D78}"/>
              </a:ext>
            </a:extLst>
          </p:cNvPr>
          <p:cNvSpPr/>
          <p:nvPr/>
        </p:nvSpPr>
        <p:spPr>
          <a:xfrm>
            <a:off x="10726984" y="6441167"/>
            <a:ext cx="1465016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www.tron10x.pro</a:t>
            </a:r>
          </a:p>
        </p:txBody>
      </p:sp>
    </p:spTree>
    <p:extLst>
      <p:ext uri="{BB962C8B-B14F-4D97-AF65-F5344CB8AC3E}">
        <p14:creationId xmlns:p14="http://schemas.microsoft.com/office/powerpoint/2010/main" val="2779485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8AA2705-04A0-40CB-BEEA-7358ACD843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8478" y="-1"/>
            <a:ext cx="12440477" cy="685455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F8E762D-8663-4A6A-8EF6-D4EA17789ADF}"/>
              </a:ext>
            </a:extLst>
          </p:cNvPr>
          <p:cNvSpPr/>
          <p:nvPr/>
        </p:nvSpPr>
        <p:spPr>
          <a:xfrm>
            <a:off x="4836271" y="434316"/>
            <a:ext cx="2757999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IN" b="1" dirty="0"/>
              <a:t>ADVANTAGES OF TRON10X</a:t>
            </a:r>
            <a:endParaRPr lang="en-US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BD9CD8F-3022-4335-A761-1DB1E9E2DC55}"/>
              </a:ext>
            </a:extLst>
          </p:cNvPr>
          <p:cNvSpPr/>
          <p:nvPr/>
        </p:nvSpPr>
        <p:spPr>
          <a:xfrm>
            <a:off x="2046209" y="2166649"/>
            <a:ext cx="1956305" cy="35394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IN" sz="1700" b="1" dirty="0">
                <a:solidFill>
                  <a:srgbClr val="00BB76"/>
                </a:solidFill>
              </a:rPr>
              <a:t>100% Decentralized</a:t>
            </a:r>
            <a:endParaRPr lang="en-US" sz="1700" b="1" cap="none" spc="0" dirty="0">
              <a:ln w="0"/>
              <a:solidFill>
                <a:srgbClr val="00BB76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F8F9DE9-6279-47AF-B855-DA7252EED9F8}"/>
              </a:ext>
            </a:extLst>
          </p:cNvPr>
          <p:cNvSpPr txBox="1"/>
          <p:nvPr/>
        </p:nvSpPr>
        <p:spPr>
          <a:xfrm>
            <a:off x="1610046" y="2628107"/>
            <a:ext cx="229687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100" dirty="0">
                <a:solidFill>
                  <a:schemeClr val="bg2">
                    <a:lumMod val="50000"/>
                  </a:schemeClr>
                </a:solidFill>
              </a:rPr>
              <a:t>Tron10x is not managed by anyone, including its own software team. It is developed as a fully autonomous system. No person has access to funds. Your funds are secured between you and the smart contract</a:t>
            </a:r>
            <a:endParaRPr lang="en-IN" sz="11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58DEAA2-EA90-4C8D-AEF8-3D7FD1E3E1C0}"/>
              </a:ext>
            </a:extLst>
          </p:cNvPr>
          <p:cNvSpPr/>
          <p:nvPr/>
        </p:nvSpPr>
        <p:spPr>
          <a:xfrm>
            <a:off x="5749524" y="2166649"/>
            <a:ext cx="1991123" cy="35394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IN" sz="1700" b="1" dirty="0">
                <a:solidFill>
                  <a:srgbClr val="FF9D00"/>
                </a:solidFill>
              </a:rPr>
              <a:t>Instant Transactions</a:t>
            </a:r>
            <a:endParaRPr lang="en-US" sz="1700" b="1" cap="none" spc="0" dirty="0">
              <a:ln w="0"/>
              <a:solidFill>
                <a:srgbClr val="FF9D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06F08E6-801A-4ABE-BB04-8E4856D44D00}"/>
              </a:ext>
            </a:extLst>
          </p:cNvPr>
          <p:cNvSpPr/>
          <p:nvPr/>
        </p:nvSpPr>
        <p:spPr>
          <a:xfrm>
            <a:off x="9682645" y="2140467"/>
            <a:ext cx="1638718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IN" b="1" dirty="0">
                <a:solidFill>
                  <a:srgbClr val="FD3737"/>
                </a:solidFill>
              </a:rPr>
              <a:t>Marketing Plan</a:t>
            </a:r>
            <a:endParaRPr lang="en-US" b="1" cap="none" spc="0" dirty="0">
              <a:ln w="0"/>
              <a:solidFill>
                <a:srgbClr val="FD3737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9A16427-3940-4DDA-862F-B7D290E25027}"/>
              </a:ext>
            </a:extLst>
          </p:cNvPr>
          <p:cNvSpPr/>
          <p:nvPr/>
        </p:nvSpPr>
        <p:spPr>
          <a:xfrm>
            <a:off x="2088148" y="4891684"/>
            <a:ext cx="145238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IN" b="1" dirty="0">
                <a:solidFill>
                  <a:srgbClr val="00BE78"/>
                </a:solidFill>
              </a:rPr>
              <a:t>Transparency</a:t>
            </a:r>
            <a:endParaRPr lang="en-US" b="1" cap="none" spc="0" dirty="0">
              <a:ln w="0"/>
              <a:solidFill>
                <a:srgbClr val="00BE78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53A98DC-6974-42BF-BD6E-400C3CE5A1A2}"/>
              </a:ext>
            </a:extLst>
          </p:cNvPr>
          <p:cNvSpPr/>
          <p:nvPr/>
        </p:nvSpPr>
        <p:spPr>
          <a:xfrm>
            <a:off x="5903222" y="4887089"/>
            <a:ext cx="141673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IN" b="1" dirty="0">
                <a:solidFill>
                  <a:srgbClr val="FF9D00"/>
                </a:solidFill>
              </a:rPr>
              <a:t>Immutability</a:t>
            </a:r>
            <a:endParaRPr lang="en-US" b="1" cap="none" spc="0" dirty="0">
              <a:ln w="0"/>
              <a:solidFill>
                <a:srgbClr val="FF9D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7A8B5D2-48A3-4EFE-9F6C-F72C6BC9C7C8}"/>
              </a:ext>
            </a:extLst>
          </p:cNvPr>
          <p:cNvSpPr/>
          <p:nvPr/>
        </p:nvSpPr>
        <p:spPr>
          <a:xfrm>
            <a:off x="9682645" y="4887089"/>
            <a:ext cx="1443024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IN" b="1" dirty="0">
                <a:solidFill>
                  <a:srgbClr val="FD3737"/>
                </a:solidFill>
              </a:rPr>
              <a:t>High Security</a:t>
            </a:r>
            <a:endParaRPr lang="en-US" b="1" cap="none" spc="0" dirty="0">
              <a:ln w="0"/>
              <a:solidFill>
                <a:srgbClr val="FD3737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2E3D672-E0B6-47CF-B2F8-D9A4048308F1}"/>
              </a:ext>
            </a:extLst>
          </p:cNvPr>
          <p:cNvSpPr txBox="1"/>
          <p:nvPr/>
        </p:nvSpPr>
        <p:spPr>
          <a:xfrm>
            <a:off x="5242813" y="2674274"/>
            <a:ext cx="240604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100" dirty="0">
                <a:solidFill>
                  <a:schemeClr val="bg2">
                    <a:lumMod val="50000"/>
                  </a:schemeClr>
                </a:solidFill>
              </a:rPr>
              <a:t>Nobody needs to process your contributions or withdrawal requests. Transactions are approved within seconds on the Tron blockchain and all your transactions are reflected instantly. </a:t>
            </a:r>
            <a:endParaRPr lang="en-IN" sz="11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0EAE6E9-71C5-4BBD-9B91-4B281369B72B}"/>
              </a:ext>
            </a:extLst>
          </p:cNvPr>
          <p:cNvSpPr txBox="1"/>
          <p:nvPr/>
        </p:nvSpPr>
        <p:spPr>
          <a:xfrm>
            <a:off x="9047829" y="2712745"/>
            <a:ext cx="2296870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100" dirty="0">
                <a:solidFill>
                  <a:schemeClr val="bg2">
                    <a:lumMod val="50000"/>
                  </a:schemeClr>
                </a:solidFill>
              </a:rPr>
              <a:t>Tron10x rewards plan is designed for unparalleled sustainability whilst meeting the expectations of both the passive participants and leaders who are building teams.</a:t>
            </a:r>
            <a:endParaRPr lang="en-IN" sz="11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65140EE-2ECC-4B47-A1A0-B022AEEEB4EF}"/>
              </a:ext>
            </a:extLst>
          </p:cNvPr>
          <p:cNvSpPr txBox="1"/>
          <p:nvPr/>
        </p:nvSpPr>
        <p:spPr>
          <a:xfrm>
            <a:off x="1610046" y="5425492"/>
            <a:ext cx="22968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100" dirty="0">
                <a:solidFill>
                  <a:schemeClr val="bg2">
                    <a:lumMod val="50000"/>
                  </a:schemeClr>
                </a:solidFill>
              </a:rPr>
              <a:t>You can transparently view all transactions in detail that have been made via the smart contract since its creation.</a:t>
            </a:r>
            <a:endParaRPr lang="en-IN" sz="11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A52EA89-4B05-46EE-B51B-F407EBFDFECB}"/>
              </a:ext>
            </a:extLst>
          </p:cNvPr>
          <p:cNvSpPr txBox="1"/>
          <p:nvPr/>
        </p:nvSpPr>
        <p:spPr>
          <a:xfrm>
            <a:off x="5297400" y="5425492"/>
            <a:ext cx="2296870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100" dirty="0">
                <a:solidFill>
                  <a:schemeClr val="bg2">
                    <a:lumMod val="50000"/>
                  </a:schemeClr>
                </a:solidFill>
              </a:rPr>
              <a:t>Tron10x cannot be affected by any</a:t>
            </a:r>
          </a:p>
          <a:p>
            <a:pPr algn="just"/>
            <a:r>
              <a:rPr lang="en-US" sz="1100" dirty="0">
                <a:solidFill>
                  <a:schemeClr val="bg2">
                    <a:lumMod val="50000"/>
                  </a:schemeClr>
                </a:solidFill>
              </a:rPr>
              <a:t>decision changes from the day it was born. Once defined, it is like a law that cannot be bent or changed in any way.</a:t>
            </a:r>
            <a:endParaRPr lang="en-IN" sz="11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7983187-7998-4C10-B6F2-E0ED6F9456E1}"/>
              </a:ext>
            </a:extLst>
          </p:cNvPr>
          <p:cNvSpPr txBox="1"/>
          <p:nvPr/>
        </p:nvSpPr>
        <p:spPr>
          <a:xfrm>
            <a:off x="9047829" y="5425492"/>
            <a:ext cx="2296870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100" dirty="0">
                <a:solidFill>
                  <a:schemeClr val="bg2">
                    <a:lumMod val="50000"/>
                  </a:schemeClr>
                </a:solidFill>
              </a:rPr>
              <a:t>Smart contracts are part of Blockchain technology. Blockchain is a secure technology that no hacker can access. For this reason, your contributions are secured.</a:t>
            </a:r>
            <a:endParaRPr lang="en-IN" sz="11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F819B10-BA20-4559-BEF5-FA52CE3124C3}"/>
              </a:ext>
            </a:extLst>
          </p:cNvPr>
          <p:cNvSpPr/>
          <p:nvPr/>
        </p:nvSpPr>
        <p:spPr>
          <a:xfrm>
            <a:off x="10726984" y="6533282"/>
            <a:ext cx="1465016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www.tron10x.pro</a:t>
            </a:r>
          </a:p>
        </p:txBody>
      </p:sp>
    </p:spTree>
    <p:extLst>
      <p:ext uri="{BB962C8B-B14F-4D97-AF65-F5344CB8AC3E}">
        <p14:creationId xmlns:p14="http://schemas.microsoft.com/office/powerpoint/2010/main" val="23759944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50">
            <a:extLst>
              <a:ext uri="{FF2B5EF4-FFF2-40B4-BE49-F238E27FC236}">
                <a16:creationId xmlns:a16="http://schemas.microsoft.com/office/drawing/2014/main" id="{41866D9C-D251-41D6-AFED-1F728CCFCA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2" name="Rectangle 51">
            <a:extLst>
              <a:ext uri="{FF2B5EF4-FFF2-40B4-BE49-F238E27FC236}">
                <a16:creationId xmlns:a16="http://schemas.microsoft.com/office/drawing/2014/main" id="{9A5C296F-6F86-4ED6-86C6-9E2520681F4F}"/>
              </a:ext>
            </a:extLst>
          </p:cNvPr>
          <p:cNvSpPr/>
          <p:nvPr/>
        </p:nvSpPr>
        <p:spPr>
          <a:xfrm>
            <a:off x="6841564" y="1536099"/>
            <a:ext cx="3027992" cy="43088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100" b="1" dirty="0">
                <a:solidFill>
                  <a:srgbClr val="0093CE"/>
                </a:solidFill>
              </a:rPr>
              <a:t>CONTRACT TOTAL BALANCE BONUS: +0.2% FOR EVERY 1 Billion TRX ON PLATFORM BALANCE</a:t>
            </a:r>
            <a:endParaRPr lang="en-US" sz="1100" b="1" cap="none" spc="0" dirty="0">
              <a:ln w="0"/>
              <a:solidFill>
                <a:srgbClr val="0093CE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1BE917A7-D019-4EBB-9BEB-A2989AF0B71B}"/>
              </a:ext>
            </a:extLst>
          </p:cNvPr>
          <p:cNvSpPr txBox="1"/>
          <p:nvPr/>
        </p:nvSpPr>
        <p:spPr>
          <a:xfrm>
            <a:off x="6841564" y="2165133"/>
            <a:ext cx="455861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2">
                    <a:lumMod val="50000"/>
                  </a:schemeClr>
                </a:solidFill>
              </a:rPr>
              <a:t>The smart-contract constantly checks its current balance and</a:t>
            </a:r>
          </a:p>
          <a:p>
            <a:r>
              <a:rPr lang="en-US" sz="1100" dirty="0">
                <a:solidFill>
                  <a:schemeClr val="bg2">
                    <a:lumMod val="50000"/>
                  </a:schemeClr>
                </a:solidFill>
              </a:rPr>
              <a:t>starts to pay out an additional bonus of +0.2% to all members for every 1 Billion TRX. (Max 1% extra)</a:t>
            </a:r>
            <a:endParaRPr lang="en-IN" sz="11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503439F7-609F-4D9B-9B54-0608FA97BF93}"/>
              </a:ext>
            </a:extLst>
          </p:cNvPr>
          <p:cNvSpPr/>
          <p:nvPr/>
        </p:nvSpPr>
        <p:spPr>
          <a:xfrm>
            <a:off x="10500023" y="1289877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3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7E8EEC39-A916-4232-B66F-237C95A93D93}"/>
              </a:ext>
            </a:extLst>
          </p:cNvPr>
          <p:cNvSpPr/>
          <p:nvPr/>
        </p:nvSpPr>
        <p:spPr>
          <a:xfrm>
            <a:off x="6841564" y="3370662"/>
            <a:ext cx="3027992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IN" sz="1400" b="1" dirty="0">
                <a:solidFill>
                  <a:srgbClr val="E72A7B"/>
                </a:solidFill>
              </a:rPr>
              <a:t>COMMUNITY BONUS</a:t>
            </a:r>
            <a:endParaRPr lang="en-US" sz="1400" b="1" cap="none" spc="0" dirty="0">
              <a:ln w="0"/>
              <a:solidFill>
                <a:srgbClr val="E72A7B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DAD6560-45D4-4694-B38C-B15CB99C321A}"/>
              </a:ext>
            </a:extLst>
          </p:cNvPr>
          <p:cNvSpPr txBox="1"/>
          <p:nvPr/>
        </p:nvSpPr>
        <p:spPr>
          <a:xfrm>
            <a:off x="6841564" y="4034323"/>
            <a:ext cx="455861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2">
                    <a:lumMod val="50000"/>
                  </a:schemeClr>
                </a:solidFill>
              </a:rPr>
              <a:t>+0.1% additional rewards for every 10 million active users </a:t>
            </a:r>
          </a:p>
          <a:p>
            <a:r>
              <a:rPr lang="en-US" sz="1100" dirty="0">
                <a:solidFill>
                  <a:schemeClr val="bg2">
                    <a:lumMod val="50000"/>
                  </a:schemeClr>
                </a:solidFill>
              </a:rPr>
              <a:t>on the platform. (Max 0.5% extra)</a:t>
            </a:r>
            <a:endParaRPr lang="en-IN" sz="11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A8309ADF-26A2-4676-8B17-E8E5BDFDB9ED}"/>
              </a:ext>
            </a:extLst>
          </p:cNvPr>
          <p:cNvSpPr/>
          <p:nvPr/>
        </p:nvSpPr>
        <p:spPr>
          <a:xfrm>
            <a:off x="10503335" y="3044228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E72A7B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4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9FED1AED-7C5B-4EC6-A5D1-976243140B5E}"/>
              </a:ext>
            </a:extLst>
          </p:cNvPr>
          <p:cNvSpPr/>
          <p:nvPr/>
        </p:nvSpPr>
        <p:spPr>
          <a:xfrm>
            <a:off x="6924390" y="5172958"/>
            <a:ext cx="3027992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IN" sz="1400" b="1" dirty="0">
                <a:solidFill>
                  <a:srgbClr val="0093CE"/>
                </a:solidFill>
              </a:rPr>
              <a:t>LEADER BONUS</a:t>
            </a:r>
            <a:endParaRPr lang="en-US" sz="1400" b="1" cap="none" spc="0" dirty="0">
              <a:ln w="0"/>
              <a:solidFill>
                <a:srgbClr val="0093CE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C30E5AE-7DB7-45B5-94DC-8595C4A3CF13}"/>
              </a:ext>
            </a:extLst>
          </p:cNvPr>
          <p:cNvSpPr txBox="1"/>
          <p:nvPr/>
        </p:nvSpPr>
        <p:spPr>
          <a:xfrm>
            <a:off x="6841564" y="5887998"/>
            <a:ext cx="455861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2">
                    <a:lumMod val="50000"/>
                  </a:schemeClr>
                </a:solidFill>
              </a:rPr>
              <a:t>+0.1% additional rewards every time the platform distributes</a:t>
            </a:r>
          </a:p>
          <a:p>
            <a:r>
              <a:rPr lang="en-US" sz="1100" dirty="0">
                <a:solidFill>
                  <a:schemeClr val="bg2">
                    <a:lumMod val="50000"/>
                  </a:schemeClr>
                </a:solidFill>
              </a:rPr>
              <a:t>1 billion TRX Referral commissions to community (Max 0.5% extra)</a:t>
            </a:r>
            <a:endParaRPr lang="en-IN" sz="11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3F6BB127-8DCF-4623-80D9-11FDDDC5D458}"/>
              </a:ext>
            </a:extLst>
          </p:cNvPr>
          <p:cNvSpPr/>
          <p:nvPr/>
        </p:nvSpPr>
        <p:spPr>
          <a:xfrm>
            <a:off x="10500023" y="4865181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93CE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5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ECE6F4BD-1E2A-45B4-9E27-622D4974B6DB}"/>
              </a:ext>
            </a:extLst>
          </p:cNvPr>
          <p:cNvSpPr/>
          <p:nvPr/>
        </p:nvSpPr>
        <p:spPr>
          <a:xfrm>
            <a:off x="2511289" y="4089229"/>
            <a:ext cx="302799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200" b="1" dirty="0">
                <a:solidFill>
                  <a:srgbClr val="0059A7"/>
                </a:solidFill>
              </a:rPr>
              <a:t>PERSONAL HOLD-BONUS: +0.1% FOR EVERY 24 HOURS THAT YOU DO NOT WITHDRAW</a:t>
            </a:r>
            <a:endParaRPr lang="en-US" sz="1200" b="1" cap="none" spc="0" dirty="0">
              <a:ln w="0"/>
              <a:solidFill>
                <a:srgbClr val="0059A7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000D05D9-E7EF-4269-BC28-7787F8B81747}"/>
              </a:ext>
            </a:extLst>
          </p:cNvPr>
          <p:cNvSpPr txBox="1"/>
          <p:nvPr/>
        </p:nvSpPr>
        <p:spPr>
          <a:xfrm>
            <a:off x="1324444" y="4926737"/>
            <a:ext cx="45586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smart contract calculates hold-bonus based on your contribution and last withdrawal date. If you did not request withdrawal then it will give you an additional bonus. </a:t>
            </a:r>
          </a:p>
          <a:p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After 24 hours +0.1%, after 48 hours +0.2%, after 72 hours +0.3% and so on.(Max  1% extra). If you withdraw then personal hold bonus drops back to zero and starts to rise again 0.1% every day.</a:t>
            </a:r>
            <a:endParaRPr lang="en-IN" sz="11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456F4E4A-F9F2-4E55-87C5-30FE505E334E}"/>
              </a:ext>
            </a:extLst>
          </p:cNvPr>
          <p:cNvSpPr/>
          <p:nvPr/>
        </p:nvSpPr>
        <p:spPr>
          <a:xfrm>
            <a:off x="2511289" y="1686243"/>
            <a:ext cx="302799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400" b="1" dirty="0">
                <a:solidFill>
                  <a:srgbClr val="FFA500"/>
                </a:solidFill>
              </a:rPr>
              <a:t>BASIC EARNING RATE: +1% EVERY </a:t>
            </a:r>
          </a:p>
          <a:p>
            <a:pPr algn="ctr"/>
            <a:r>
              <a:rPr lang="en-US" sz="1400" b="1" dirty="0">
                <a:solidFill>
                  <a:srgbClr val="FFA500"/>
                </a:solidFill>
              </a:rPr>
              <a:t>24 HOURS</a:t>
            </a:r>
            <a:endParaRPr lang="en-US" sz="1400" b="1" cap="none" spc="0" dirty="0">
              <a:ln w="0"/>
              <a:solidFill>
                <a:srgbClr val="FFA5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5497B297-6880-4640-86FA-1DF36961809E}"/>
              </a:ext>
            </a:extLst>
          </p:cNvPr>
          <p:cNvSpPr txBox="1"/>
          <p:nvPr/>
        </p:nvSpPr>
        <p:spPr>
          <a:xfrm>
            <a:off x="1976232" y="2515149"/>
            <a:ext cx="364090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Tron10x smart-contract calculates passive rewards for every  contribution since the date it was made every day +1%.</a:t>
            </a:r>
            <a:endParaRPr lang="en-IN" sz="11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BD9609CD-7B0B-4025-9E88-863A256CAC9E}"/>
              </a:ext>
            </a:extLst>
          </p:cNvPr>
          <p:cNvSpPr/>
          <p:nvPr/>
        </p:nvSpPr>
        <p:spPr>
          <a:xfrm>
            <a:off x="1324444" y="1400890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A5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1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AD2E4D40-9806-4BF8-9177-FBD3D71A80ED}"/>
              </a:ext>
            </a:extLst>
          </p:cNvPr>
          <p:cNvSpPr/>
          <p:nvPr/>
        </p:nvSpPr>
        <p:spPr>
          <a:xfrm>
            <a:off x="1330681" y="3843007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59A7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2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A3CEC931-46D4-4019-9BC9-DFD7CBCB0F5D}"/>
              </a:ext>
            </a:extLst>
          </p:cNvPr>
          <p:cNvSpPr/>
          <p:nvPr/>
        </p:nvSpPr>
        <p:spPr>
          <a:xfrm>
            <a:off x="4853103" y="434316"/>
            <a:ext cx="2724337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IN" b="1" dirty="0"/>
              <a:t>WHY TRON10X PLATFORM</a:t>
            </a:r>
            <a:endParaRPr lang="en-US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2A413887-CD82-450F-873F-904973FBBCF3}"/>
              </a:ext>
            </a:extLst>
          </p:cNvPr>
          <p:cNvSpPr/>
          <p:nvPr/>
        </p:nvSpPr>
        <p:spPr>
          <a:xfrm>
            <a:off x="10726984" y="6533282"/>
            <a:ext cx="1465016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www.tron10x.pro</a:t>
            </a:r>
          </a:p>
        </p:txBody>
      </p:sp>
    </p:spTree>
    <p:extLst>
      <p:ext uri="{BB962C8B-B14F-4D97-AF65-F5344CB8AC3E}">
        <p14:creationId xmlns:p14="http://schemas.microsoft.com/office/powerpoint/2010/main" val="24232845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Picture 161">
            <a:extLst>
              <a:ext uri="{FF2B5EF4-FFF2-40B4-BE49-F238E27FC236}">
                <a16:creationId xmlns:a16="http://schemas.microsoft.com/office/drawing/2014/main" id="{8650BE8B-02FA-4FBE-942A-5F01A26924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3" name="Rectangle 162">
            <a:extLst>
              <a:ext uri="{FF2B5EF4-FFF2-40B4-BE49-F238E27FC236}">
                <a16:creationId xmlns:a16="http://schemas.microsoft.com/office/drawing/2014/main" id="{D49A54D4-C80E-42D9-BE69-177FA7E04EA2}"/>
              </a:ext>
            </a:extLst>
          </p:cNvPr>
          <p:cNvSpPr/>
          <p:nvPr/>
        </p:nvSpPr>
        <p:spPr>
          <a:xfrm>
            <a:off x="4458315" y="1709003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8A4F3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1</a:t>
            </a:r>
          </a:p>
        </p:txBody>
      </p:sp>
      <p:sp>
        <p:nvSpPr>
          <p:cNvPr id="164" name="Rectangle 163">
            <a:extLst>
              <a:ext uri="{FF2B5EF4-FFF2-40B4-BE49-F238E27FC236}">
                <a16:creationId xmlns:a16="http://schemas.microsoft.com/office/drawing/2014/main" id="{D18E2AD8-664C-4451-855E-4A364DEFC3D2}"/>
              </a:ext>
            </a:extLst>
          </p:cNvPr>
          <p:cNvSpPr/>
          <p:nvPr/>
        </p:nvSpPr>
        <p:spPr>
          <a:xfrm>
            <a:off x="3914976" y="2765864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D294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2</a:t>
            </a:r>
          </a:p>
        </p:txBody>
      </p:sp>
      <p:sp>
        <p:nvSpPr>
          <p:cNvPr id="165" name="Rectangle 164">
            <a:extLst>
              <a:ext uri="{FF2B5EF4-FFF2-40B4-BE49-F238E27FC236}">
                <a16:creationId xmlns:a16="http://schemas.microsoft.com/office/drawing/2014/main" id="{95323AB6-D4E8-481C-AB3F-4ED377F9AD71}"/>
              </a:ext>
            </a:extLst>
          </p:cNvPr>
          <p:cNvSpPr/>
          <p:nvPr/>
        </p:nvSpPr>
        <p:spPr>
          <a:xfrm>
            <a:off x="3914976" y="3755071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7A1A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3</a:t>
            </a:r>
          </a:p>
        </p:txBody>
      </p:sp>
      <p:sp>
        <p:nvSpPr>
          <p:cNvPr id="166" name="Rectangle 165">
            <a:extLst>
              <a:ext uri="{FF2B5EF4-FFF2-40B4-BE49-F238E27FC236}">
                <a16:creationId xmlns:a16="http://schemas.microsoft.com/office/drawing/2014/main" id="{2DFB3DE2-A305-4078-9C8F-AD3426CC4642}"/>
              </a:ext>
            </a:extLst>
          </p:cNvPr>
          <p:cNvSpPr/>
          <p:nvPr/>
        </p:nvSpPr>
        <p:spPr>
          <a:xfrm>
            <a:off x="4458315" y="4804032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2F418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4</a:t>
            </a:r>
          </a:p>
        </p:txBody>
      </p:sp>
      <p:sp>
        <p:nvSpPr>
          <p:cNvPr id="167" name="Rectangle 166">
            <a:extLst>
              <a:ext uri="{FF2B5EF4-FFF2-40B4-BE49-F238E27FC236}">
                <a16:creationId xmlns:a16="http://schemas.microsoft.com/office/drawing/2014/main" id="{E2C4DBCC-0C64-4AB7-8538-B0DC61120E31}"/>
              </a:ext>
            </a:extLst>
          </p:cNvPr>
          <p:cNvSpPr/>
          <p:nvPr/>
        </p:nvSpPr>
        <p:spPr>
          <a:xfrm>
            <a:off x="5276637" y="5751563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D294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5</a:t>
            </a:r>
          </a:p>
        </p:txBody>
      </p:sp>
      <p:sp>
        <p:nvSpPr>
          <p:cNvPr id="168" name="Rectangle 167">
            <a:extLst>
              <a:ext uri="{FF2B5EF4-FFF2-40B4-BE49-F238E27FC236}">
                <a16:creationId xmlns:a16="http://schemas.microsoft.com/office/drawing/2014/main" id="{90D59004-19E8-4110-8D5A-69B65F4499DA}"/>
              </a:ext>
            </a:extLst>
          </p:cNvPr>
          <p:cNvSpPr/>
          <p:nvPr/>
        </p:nvSpPr>
        <p:spPr>
          <a:xfrm>
            <a:off x="7223931" y="1344160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7A1A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6</a:t>
            </a:r>
          </a:p>
        </p:txBody>
      </p:sp>
      <p:sp>
        <p:nvSpPr>
          <p:cNvPr id="169" name="Rectangle 168">
            <a:extLst>
              <a:ext uri="{FF2B5EF4-FFF2-40B4-BE49-F238E27FC236}">
                <a16:creationId xmlns:a16="http://schemas.microsoft.com/office/drawing/2014/main" id="{8C8C9C05-EB80-435B-9A1E-252B73171EF2}"/>
              </a:ext>
            </a:extLst>
          </p:cNvPr>
          <p:cNvSpPr/>
          <p:nvPr/>
        </p:nvSpPr>
        <p:spPr>
          <a:xfrm>
            <a:off x="7934670" y="2315170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8A4F3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7</a:t>
            </a:r>
          </a:p>
        </p:txBody>
      </p:sp>
      <p:sp>
        <p:nvSpPr>
          <p:cNvPr id="170" name="Rectangle 169">
            <a:extLst>
              <a:ext uri="{FF2B5EF4-FFF2-40B4-BE49-F238E27FC236}">
                <a16:creationId xmlns:a16="http://schemas.microsoft.com/office/drawing/2014/main" id="{0655BEDA-5076-4251-816A-E051352BCBD9}"/>
              </a:ext>
            </a:extLst>
          </p:cNvPr>
          <p:cNvSpPr/>
          <p:nvPr/>
        </p:nvSpPr>
        <p:spPr>
          <a:xfrm>
            <a:off x="8404670" y="3216604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D294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8</a:t>
            </a:r>
          </a:p>
        </p:txBody>
      </p:sp>
      <p:sp>
        <p:nvSpPr>
          <p:cNvPr id="171" name="Rectangle 170">
            <a:extLst>
              <a:ext uri="{FF2B5EF4-FFF2-40B4-BE49-F238E27FC236}">
                <a16:creationId xmlns:a16="http://schemas.microsoft.com/office/drawing/2014/main" id="{FFA7F6DE-9EF6-4946-ADC2-0BC622E5EFC8}"/>
              </a:ext>
            </a:extLst>
          </p:cNvPr>
          <p:cNvSpPr/>
          <p:nvPr/>
        </p:nvSpPr>
        <p:spPr>
          <a:xfrm>
            <a:off x="8060340" y="4081261"/>
            <a:ext cx="47000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7A1A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9</a:t>
            </a:r>
          </a:p>
        </p:txBody>
      </p:sp>
      <p:sp>
        <p:nvSpPr>
          <p:cNvPr id="172" name="Rectangle 171">
            <a:extLst>
              <a:ext uri="{FF2B5EF4-FFF2-40B4-BE49-F238E27FC236}">
                <a16:creationId xmlns:a16="http://schemas.microsoft.com/office/drawing/2014/main" id="{B23AC3E9-065D-44B2-8088-D2BEF41220EB}"/>
              </a:ext>
            </a:extLst>
          </p:cNvPr>
          <p:cNvSpPr/>
          <p:nvPr/>
        </p:nvSpPr>
        <p:spPr>
          <a:xfrm>
            <a:off x="7223931" y="4942891"/>
            <a:ext cx="75533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2F418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10</a:t>
            </a: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78451316-CE9E-4788-9C5C-670694524FE2}"/>
              </a:ext>
            </a:extLst>
          </p:cNvPr>
          <p:cNvSpPr/>
          <p:nvPr/>
        </p:nvSpPr>
        <p:spPr>
          <a:xfrm>
            <a:off x="6581201" y="5781380"/>
            <a:ext cx="75533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8A4F3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11</a:t>
            </a:r>
          </a:p>
        </p:txBody>
      </p:sp>
      <p:sp>
        <p:nvSpPr>
          <p:cNvPr id="174" name="Rectangle 173">
            <a:extLst>
              <a:ext uri="{FF2B5EF4-FFF2-40B4-BE49-F238E27FC236}">
                <a16:creationId xmlns:a16="http://schemas.microsoft.com/office/drawing/2014/main" id="{03888896-25AA-4117-B267-7D6B88D68201}"/>
              </a:ext>
            </a:extLst>
          </p:cNvPr>
          <p:cNvSpPr/>
          <p:nvPr/>
        </p:nvSpPr>
        <p:spPr>
          <a:xfrm>
            <a:off x="3427848" y="2130046"/>
            <a:ext cx="71949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Level</a:t>
            </a:r>
          </a:p>
        </p:txBody>
      </p:sp>
      <p:sp>
        <p:nvSpPr>
          <p:cNvPr id="175" name="Rectangle 174">
            <a:extLst>
              <a:ext uri="{FF2B5EF4-FFF2-40B4-BE49-F238E27FC236}">
                <a16:creationId xmlns:a16="http://schemas.microsoft.com/office/drawing/2014/main" id="{BE7EB6A8-91D4-44A4-ADBC-B506B838767F}"/>
              </a:ext>
            </a:extLst>
          </p:cNvPr>
          <p:cNvSpPr/>
          <p:nvPr/>
        </p:nvSpPr>
        <p:spPr>
          <a:xfrm>
            <a:off x="2934205" y="3156970"/>
            <a:ext cx="71949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Level</a:t>
            </a:r>
          </a:p>
        </p:txBody>
      </p:sp>
      <p:sp>
        <p:nvSpPr>
          <p:cNvPr id="176" name="Rectangle 175">
            <a:extLst>
              <a:ext uri="{FF2B5EF4-FFF2-40B4-BE49-F238E27FC236}">
                <a16:creationId xmlns:a16="http://schemas.microsoft.com/office/drawing/2014/main" id="{D12AD8D1-BE87-4E4F-8E4F-EAB48D6A7201}"/>
              </a:ext>
            </a:extLst>
          </p:cNvPr>
          <p:cNvSpPr/>
          <p:nvPr/>
        </p:nvSpPr>
        <p:spPr>
          <a:xfrm>
            <a:off x="2934205" y="4183894"/>
            <a:ext cx="71949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Level</a:t>
            </a:r>
          </a:p>
        </p:txBody>
      </p:sp>
      <p:sp>
        <p:nvSpPr>
          <p:cNvPr id="177" name="Rectangle 176">
            <a:extLst>
              <a:ext uri="{FF2B5EF4-FFF2-40B4-BE49-F238E27FC236}">
                <a16:creationId xmlns:a16="http://schemas.microsoft.com/office/drawing/2014/main" id="{51C8E01A-711C-4991-9568-A408A3CDFAAD}"/>
              </a:ext>
            </a:extLst>
          </p:cNvPr>
          <p:cNvSpPr/>
          <p:nvPr/>
        </p:nvSpPr>
        <p:spPr>
          <a:xfrm>
            <a:off x="3427848" y="5241880"/>
            <a:ext cx="71949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Level</a:t>
            </a:r>
          </a:p>
        </p:txBody>
      </p:sp>
      <p:sp>
        <p:nvSpPr>
          <p:cNvPr id="178" name="Rectangle 177">
            <a:extLst>
              <a:ext uri="{FF2B5EF4-FFF2-40B4-BE49-F238E27FC236}">
                <a16:creationId xmlns:a16="http://schemas.microsoft.com/office/drawing/2014/main" id="{5B2B72B1-678B-417F-B9CC-FAC9A90F0BFA}"/>
              </a:ext>
            </a:extLst>
          </p:cNvPr>
          <p:cNvSpPr/>
          <p:nvPr/>
        </p:nvSpPr>
        <p:spPr>
          <a:xfrm>
            <a:off x="4241363" y="6166100"/>
            <a:ext cx="71949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Level</a:t>
            </a:r>
          </a:p>
        </p:txBody>
      </p:sp>
      <p:sp>
        <p:nvSpPr>
          <p:cNvPr id="179" name="Rectangle 178">
            <a:extLst>
              <a:ext uri="{FF2B5EF4-FFF2-40B4-BE49-F238E27FC236}">
                <a16:creationId xmlns:a16="http://schemas.microsoft.com/office/drawing/2014/main" id="{AE5D2F09-DCD9-4448-A702-4C51037E0F46}"/>
              </a:ext>
            </a:extLst>
          </p:cNvPr>
          <p:cNvSpPr/>
          <p:nvPr/>
        </p:nvSpPr>
        <p:spPr>
          <a:xfrm>
            <a:off x="7886163" y="1783067"/>
            <a:ext cx="71949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Level</a:t>
            </a:r>
          </a:p>
        </p:txBody>
      </p:sp>
      <p:sp>
        <p:nvSpPr>
          <p:cNvPr id="180" name="Rectangle 179">
            <a:extLst>
              <a:ext uri="{FF2B5EF4-FFF2-40B4-BE49-F238E27FC236}">
                <a16:creationId xmlns:a16="http://schemas.microsoft.com/office/drawing/2014/main" id="{E3204191-A8F4-4CAC-96E8-5617CFCEA650}"/>
              </a:ext>
            </a:extLst>
          </p:cNvPr>
          <p:cNvSpPr/>
          <p:nvPr/>
        </p:nvSpPr>
        <p:spPr>
          <a:xfrm>
            <a:off x="8605655" y="2707860"/>
            <a:ext cx="71949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Level</a:t>
            </a:r>
          </a:p>
        </p:txBody>
      </p:sp>
      <p:sp>
        <p:nvSpPr>
          <p:cNvPr id="181" name="Rectangle 180">
            <a:extLst>
              <a:ext uri="{FF2B5EF4-FFF2-40B4-BE49-F238E27FC236}">
                <a16:creationId xmlns:a16="http://schemas.microsoft.com/office/drawing/2014/main" id="{F429B7FE-2EAD-4027-9079-A8C71F04FFA1}"/>
              </a:ext>
            </a:extLst>
          </p:cNvPr>
          <p:cNvSpPr/>
          <p:nvPr/>
        </p:nvSpPr>
        <p:spPr>
          <a:xfrm>
            <a:off x="9110596" y="3601324"/>
            <a:ext cx="71949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Level</a:t>
            </a:r>
          </a:p>
        </p:txBody>
      </p:sp>
      <p:sp>
        <p:nvSpPr>
          <p:cNvPr id="182" name="Rectangle 181">
            <a:extLst>
              <a:ext uri="{FF2B5EF4-FFF2-40B4-BE49-F238E27FC236}">
                <a16:creationId xmlns:a16="http://schemas.microsoft.com/office/drawing/2014/main" id="{FC584E9E-538A-4C89-B8BA-FD924EDDA06E}"/>
              </a:ext>
            </a:extLst>
          </p:cNvPr>
          <p:cNvSpPr/>
          <p:nvPr/>
        </p:nvSpPr>
        <p:spPr>
          <a:xfrm>
            <a:off x="8737212" y="4514186"/>
            <a:ext cx="71949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Level</a:t>
            </a:r>
          </a:p>
        </p:txBody>
      </p:sp>
      <p:sp>
        <p:nvSpPr>
          <p:cNvPr id="183" name="Rectangle 182">
            <a:extLst>
              <a:ext uri="{FF2B5EF4-FFF2-40B4-BE49-F238E27FC236}">
                <a16:creationId xmlns:a16="http://schemas.microsoft.com/office/drawing/2014/main" id="{D4227F6F-05AF-43CF-B724-8FABE597F5EE}"/>
              </a:ext>
            </a:extLst>
          </p:cNvPr>
          <p:cNvSpPr/>
          <p:nvPr/>
        </p:nvSpPr>
        <p:spPr>
          <a:xfrm>
            <a:off x="8078009" y="5373418"/>
            <a:ext cx="71949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Level</a:t>
            </a:r>
          </a:p>
        </p:txBody>
      </p:sp>
      <p:sp>
        <p:nvSpPr>
          <p:cNvPr id="184" name="Rectangle 183">
            <a:extLst>
              <a:ext uri="{FF2B5EF4-FFF2-40B4-BE49-F238E27FC236}">
                <a16:creationId xmlns:a16="http://schemas.microsoft.com/office/drawing/2014/main" id="{C729D807-2493-4E85-89C3-2A5340222828}"/>
              </a:ext>
            </a:extLst>
          </p:cNvPr>
          <p:cNvSpPr/>
          <p:nvPr/>
        </p:nvSpPr>
        <p:spPr>
          <a:xfrm>
            <a:off x="7431016" y="6166100"/>
            <a:ext cx="71949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Level</a:t>
            </a:r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F0E9AF87-BA9D-457D-9BEB-3F7930AFBB06}"/>
              </a:ext>
            </a:extLst>
          </p:cNvPr>
          <p:cNvSpPr/>
          <p:nvPr/>
        </p:nvSpPr>
        <p:spPr>
          <a:xfrm>
            <a:off x="5698428" y="3525654"/>
            <a:ext cx="126964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just"/>
            <a:r>
              <a:rPr lang="en-US" sz="2400" b="1" cap="none" spc="0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Affiliate </a:t>
            </a:r>
          </a:p>
          <a:p>
            <a:pPr algn="just"/>
            <a:r>
              <a:rPr lang="en-US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Program</a:t>
            </a:r>
            <a:endParaRPr lang="en-US" sz="2400" b="1" cap="none" spc="0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86" name="Rectangle 185">
            <a:extLst>
              <a:ext uri="{FF2B5EF4-FFF2-40B4-BE49-F238E27FC236}">
                <a16:creationId xmlns:a16="http://schemas.microsoft.com/office/drawing/2014/main" id="{9042358A-EC80-4071-851F-1B92A5065AF0}"/>
              </a:ext>
            </a:extLst>
          </p:cNvPr>
          <p:cNvSpPr/>
          <p:nvPr/>
        </p:nvSpPr>
        <p:spPr>
          <a:xfrm>
            <a:off x="1898129" y="1907786"/>
            <a:ext cx="90120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>
                <a:ln w="0"/>
                <a:solidFill>
                  <a:srgbClr val="38A4F3"/>
                </a:solidFill>
              </a:rPr>
              <a:t>10</a:t>
            </a:r>
            <a:r>
              <a:rPr lang="en-US" sz="3200" b="1" cap="none" spc="0" dirty="0">
                <a:ln w="0"/>
                <a:solidFill>
                  <a:srgbClr val="38A4F3"/>
                </a:solidFill>
              </a:rPr>
              <a:t>%</a:t>
            </a: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42267407-A637-4D8F-9050-76A3CB64E380}"/>
              </a:ext>
            </a:extLst>
          </p:cNvPr>
          <p:cNvSpPr/>
          <p:nvPr/>
        </p:nvSpPr>
        <p:spPr>
          <a:xfrm>
            <a:off x="1490084" y="2941213"/>
            <a:ext cx="69281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0" dirty="0">
                <a:ln w="0"/>
                <a:solidFill>
                  <a:srgbClr val="CD2940"/>
                </a:solidFill>
              </a:rPr>
              <a:t>4%</a:t>
            </a:r>
          </a:p>
        </p:txBody>
      </p:sp>
      <p:sp>
        <p:nvSpPr>
          <p:cNvPr id="188" name="Rectangle 187">
            <a:extLst>
              <a:ext uri="{FF2B5EF4-FFF2-40B4-BE49-F238E27FC236}">
                <a16:creationId xmlns:a16="http://schemas.microsoft.com/office/drawing/2014/main" id="{D6F505A9-AB1B-4E62-B580-F8000C191B8D}"/>
              </a:ext>
            </a:extLst>
          </p:cNvPr>
          <p:cNvSpPr/>
          <p:nvPr/>
        </p:nvSpPr>
        <p:spPr>
          <a:xfrm>
            <a:off x="1613479" y="3992598"/>
            <a:ext cx="69281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>
                <a:ln w="0"/>
                <a:solidFill>
                  <a:srgbClr val="FF7A1A"/>
                </a:solidFill>
              </a:rPr>
              <a:t>2</a:t>
            </a:r>
            <a:r>
              <a:rPr lang="en-US" sz="3200" b="1" cap="none" spc="0" dirty="0">
                <a:ln w="0"/>
                <a:solidFill>
                  <a:srgbClr val="FF7A1A"/>
                </a:solidFill>
              </a:rPr>
              <a:t>%</a:t>
            </a:r>
          </a:p>
        </p:txBody>
      </p:sp>
      <p:sp>
        <p:nvSpPr>
          <p:cNvPr id="189" name="Rectangle 188">
            <a:extLst>
              <a:ext uri="{FF2B5EF4-FFF2-40B4-BE49-F238E27FC236}">
                <a16:creationId xmlns:a16="http://schemas.microsoft.com/office/drawing/2014/main" id="{0120BF20-8286-49CA-95CE-AC3BA33F8803}"/>
              </a:ext>
            </a:extLst>
          </p:cNvPr>
          <p:cNvSpPr/>
          <p:nvPr/>
        </p:nvSpPr>
        <p:spPr>
          <a:xfrm>
            <a:off x="2096031" y="4996403"/>
            <a:ext cx="69281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>
                <a:ln w="0"/>
                <a:solidFill>
                  <a:srgbClr val="2F4180"/>
                </a:solidFill>
              </a:rPr>
              <a:t>1</a:t>
            </a:r>
            <a:r>
              <a:rPr lang="en-US" sz="3200" b="1" cap="none" spc="0" dirty="0">
                <a:ln w="0"/>
                <a:solidFill>
                  <a:srgbClr val="2F4180"/>
                </a:solidFill>
              </a:rPr>
              <a:t>%</a:t>
            </a:r>
          </a:p>
        </p:txBody>
      </p:sp>
      <p:sp>
        <p:nvSpPr>
          <p:cNvPr id="190" name="Rectangle 189">
            <a:extLst>
              <a:ext uri="{FF2B5EF4-FFF2-40B4-BE49-F238E27FC236}">
                <a16:creationId xmlns:a16="http://schemas.microsoft.com/office/drawing/2014/main" id="{28829D91-D58A-4023-98AD-7557DEC3BC98}"/>
              </a:ext>
            </a:extLst>
          </p:cNvPr>
          <p:cNvSpPr/>
          <p:nvPr/>
        </p:nvSpPr>
        <p:spPr>
          <a:xfrm>
            <a:off x="2852203" y="6000208"/>
            <a:ext cx="69281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>
                <a:ln w="0"/>
                <a:solidFill>
                  <a:srgbClr val="CD2940"/>
                </a:solidFill>
              </a:rPr>
              <a:t>1</a:t>
            </a:r>
            <a:r>
              <a:rPr lang="en-US" sz="3200" b="1" cap="none" spc="0" dirty="0">
                <a:ln w="0"/>
                <a:solidFill>
                  <a:srgbClr val="CD2940"/>
                </a:solidFill>
              </a:rPr>
              <a:t>%</a:t>
            </a:r>
          </a:p>
        </p:txBody>
      </p:sp>
      <p:sp>
        <p:nvSpPr>
          <p:cNvPr id="191" name="Rectangle 190">
            <a:extLst>
              <a:ext uri="{FF2B5EF4-FFF2-40B4-BE49-F238E27FC236}">
                <a16:creationId xmlns:a16="http://schemas.microsoft.com/office/drawing/2014/main" id="{B5815BBF-2B93-4112-A743-5468C2586C37}"/>
              </a:ext>
            </a:extLst>
          </p:cNvPr>
          <p:cNvSpPr/>
          <p:nvPr/>
        </p:nvSpPr>
        <p:spPr>
          <a:xfrm>
            <a:off x="9157254" y="1554395"/>
            <a:ext cx="101021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>
                <a:ln w="0"/>
                <a:solidFill>
                  <a:srgbClr val="FF7A1A"/>
                </a:solidFill>
              </a:rPr>
              <a:t>0.5</a:t>
            </a:r>
            <a:r>
              <a:rPr lang="en-US" sz="3200" b="1" cap="none" spc="0" dirty="0">
                <a:ln w="0"/>
                <a:solidFill>
                  <a:srgbClr val="FF7A1A"/>
                </a:solidFill>
              </a:rPr>
              <a:t>%</a:t>
            </a:r>
          </a:p>
        </p:txBody>
      </p:sp>
      <p:sp>
        <p:nvSpPr>
          <p:cNvPr id="192" name="Rectangle 191">
            <a:extLst>
              <a:ext uri="{FF2B5EF4-FFF2-40B4-BE49-F238E27FC236}">
                <a16:creationId xmlns:a16="http://schemas.microsoft.com/office/drawing/2014/main" id="{ABF80CEF-2089-40AB-93C5-EF43FB4148BC}"/>
              </a:ext>
            </a:extLst>
          </p:cNvPr>
          <p:cNvSpPr/>
          <p:nvPr/>
        </p:nvSpPr>
        <p:spPr>
          <a:xfrm>
            <a:off x="9850335" y="2501202"/>
            <a:ext cx="101021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>
                <a:ln w="0"/>
                <a:solidFill>
                  <a:srgbClr val="38A4F3"/>
                </a:solidFill>
              </a:rPr>
              <a:t>0.5</a:t>
            </a:r>
            <a:r>
              <a:rPr lang="en-US" sz="3200" b="1" cap="none" spc="0" dirty="0">
                <a:ln w="0"/>
                <a:solidFill>
                  <a:srgbClr val="38A4F3"/>
                </a:solidFill>
              </a:rPr>
              <a:t>%</a:t>
            </a:r>
          </a:p>
        </p:txBody>
      </p:sp>
      <p:sp>
        <p:nvSpPr>
          <p:cNvPr id="193" name="Rectangle 192">
            <a:extLst>
              <a:ext uri="{FF2B5EF4-FFF2-40B4-BE49-F238E27FC236}">
                <a16:creationId xmlns:a16="http://schemas.microsoft.com/office/drawing/2014/main" id="{76B02A0F-516A-4C61-9B30-CB7D7289BBC9}"/>
              </a:ext>
            </a:extLst>
          </p:cNvPr>
          <p:cNvSpPr/>
          <p:nvPr/>
        </p:nvSpPr>
        <p:spPr>
          <a:xfrm>
            <a:off x="10238491" y="3350393"/>
            <a:ext cx="101021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>
                <a:ln w="0"/>
                <a:solidFill>
                  <a:srgbClr val="CD2940"/>
                </a:solidFill>
              </a:rPr>
              <a:t>0.4</a:t>
            </a:r>
            <a:r>
              <a:rPr lang="en-US" sz="3200" b="1" cap="none" spc="0" dirty="0">
                <a:ln w="0"/>
                <a:solidFill>
                  <a:srgbClr val="CD2940"/>
                </a:solidFill>
              </a:rPr>
              <a:t>%</a:t>
            </a:r>
          </a:p>
        </p:txBody>
      </p:sp>
      <p:sp>
        <p:nvSpPr>
          <p:cNvPr id="194" name="Rectangle 193">
            <a:extLst>
              <a:ext uri="{FF2B5EF4-FFF2-40B4-BE49-F238E27FC236}">
                <a16:creationId xmlns:a16="http://schemas.microsoft.com/office/drawing/2014/main" id="{654FFD38-43E4-44E0-8E04-1CB168CE2D33}"/>
              </a:ext>
            </a:extLst>
          </p:cNvPr>
          <p:cNvSpPr/>
          <p:nvPr/>
        </p:nvSpPr>
        <p:spPr>
          <a:xfrm>
            <a:off x="9850335" y="4299056"/>
            <a:ext cx="101021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>
                <a:ln w="0"/>
                <a:solidFill>
                  <a:srgbClr val="FF7A1A"/>
                </a:solidFill>
              </a:rPr>
              <a:t>0.3</a:t>
            </a:r>
            <a:r>
              <a:rPr lang="en-US" sz="3200" b="1" cap="none" spc="0" dirty="0">
                <a:ln w="0"/>
                <a:solidFill>
                  <a:srgbClr val="FF7A1A"/>
                </a:solidFill>
              </a:rPr>
              <a:t>%</a:t>
            </a:r>
          </a:p>
        </p:txBody>
      </p:sp>
      <p:sp>
        <p:nvSpPr>
          <p:cNvPr id="195" name="Rectangle 194">
            <a:extLst>
              <a:ext uri="{FF2B5EF4-FFF2-40B4-BE49-F238E27FC236}">
                <a16:creationId xmlns:a16="http://schemas.microsoft.com/office/drawing/2014/main" id="{28A94DFB-16C9-4F01-B1AD-087826876DFC}"/>
              </a:ext>
            </a:extLst>
          </p:cNvPr>
          <p:cNvSpPr/>
          <p:nvPr/>
        </p:nvSpPr>
        <p:spPr>
          <a:xfrm>
            <a:off x="9243851" y="5148734"/>
            <a:ext cx="101021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>
                <a:ln w="0"/>
                <a:solidFill>
                  <a:srgbClr val="2F4180"/>
                </a:solidFill>
              </a:rPr>
              <a:t>0.2</a:t>
            </a:r>
            <a:r>
              <a:rPr lang="en-US" sz="3200" b="1" cap="none" spc="0" dirty="0">
                <a:ln w="0"/>
                <a:solidFill>
                  <a:srgbClr val="2F4180"/>
                </a:solidFill>
              </a:rPr>
              <a:t>%</a:t>
            </a:r>
          </a:p>
        </p:txBody>
      </p:sp>
      <p:sp>
        <p:nvSpPr>
          <p:cNvPr id="196" name="Rectangle 195">
            <a:extLst>
              <a:ext uri="{FF2B5EF4-FFF2-40B4-BE49-F238E27FC236}">
                <a16:creationId xmlns:a16="http://schemas.microsoft.com/office/drawing/2014/main" id="{34F3474E-394F-4006-B663-F40D31A8BE0D}"/>
              </a:ext>
            </a:extLst>
          </p:cNvPr>
          <p:cNvSpPr/>
          <p:nvPr/>
        </p:nvSpPr>
        <p:spPr>
          <a:xfrm>
            <a:off x="8510611" y="5976320"/>
            <a:ext cx="101021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0" dirty="0">
                <a:ln w="0"/>
                <a:solidFill>
                  <a:srgbClr val="38A4F3"/>
                </a:solidFill>
              </a:rPr>
              <a:t>0.1%</a:t>
            </a:r>
          </a:p>
        </p:txBody>
      </p:sp>
      <p:sp>
        <p:nvSpPr>
          <p:cNvPr id="197" name="Rectangle 196">
            <a:extLst>
              <a:ext uri="{FF2B5EF4-FFF2-40B4-BE49-F238E27FC236}">
                <a16:creationId xmlns:a16="http://schemas.microsoft.com/office/drawing/2014/main" id="{2D999D17-4414-478C-9281-E159A4423653}"/>
              </a:ext>
            </a:extLst>
          </p:cNvPr>
          <p:cNvSpPr/>
          <p:nvPr/>
        </p:nvSpPr>
        <p:spPr>
          <a:xfrm>
            <a:off x="2678283" y="597354"/>
            <a:ext cx="1499129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400" b="0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Minimum Deposit</a:t>
            </a:r>
          </a:p>
        </p:txBody>
      </p:sp>
      <p:sp>
        <p:nvSpPr>
          <p:cNvPr id="198" name="Rectangle 197">
            <a:extLst>
              <a:ext uri="{FF2B5EF4-FFF2-40B4-BE49-F238E27FC236}">
                <a16:creationId xmlns:a16="http://schemas.microsoft.com/office/drawing/2014/main" id="{1D30248A-94D8-4344-946C-14888C007A22}"/>
              </a:ext>
            </a:extLst>
          </p:cNvPr>
          <p:cNvSpPr/>
          <p:nvPr/>
        </p:nvSpPr>
        <p:spPr>
          <a:xfrm>
            <a:off x="5746540" y="539263"/>
            <a:ext cx="1364669" cy="2769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200" b="1" cap="none" spc="0" dirty="0">
                <a:ln w="0"/>
                <a:solidFill>
                  <a:srgbClr val="00BEE0"/>
                </a:solidFill>
              </a:rPr>
              <a:t>Maximum Deposit</a:t>
            </a:r>
          </a:p>
        </p:txBody>
      </p:sp>
      <p:sp>
        <p:nvSpPr>
          <p:cNvPr id="199" name="Rectangle 198">
            <a:extLst>
              <a:ext uri="{FF2B5EF4-FFF2-40B4-BE49-F238E27FC236}">
                <a16:creationId xmlns:a16="http://schemas.microsoft.com/office/drawing/2014/main" id="{6C440E0C-4F50-4120-A5C0-DBE132195A2A}"/>
              </a:ext>
            </a:extLst>
          </p:cNvPr>
          <p:cNvSpPr/>
          <p:nvPr/>
        </p:nvSpPr>
        <p:spPr>
          <a:xfrm>
            <a:off x="9091173" y="511214"/>
            <a:ext cx="1274773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0"/>
                <a:solidFill>
                  <a:srgbClr val="2C1E73"/>
                </a:solidFill>
              </a:rPr>
              <a:t>Total Income</a:t>
            </a:r>
          </a:p>
        </p:txBody>
      </p:sp>
      <p:sp>
        <p:nvSpPr>
          <p:cNvPr id="200" name="Rectangle 199">
            <a:extLst>
              <a:ext uri="{FF2B5EF4-FFF2-40B4-BE49-F238E27FC236}">
                <a16:creationId xmlns:a16="http://schemas.microsoft.com/office/drawing/2014/main" id="{6638C97A-BD8B-4F01-B5A7-2BD366C7586B}"/>
              </a:ext>
            </a:extLst>
          </p:cNvPr>
          <p:cNvSpPr/>
          <p:nvPr/>
        </p:nvSpPr>
        <p:spPr>
          <a:xfrm>
            <a:off x="2960629" y="793376"/>
            <a:ext cx="873957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100 TRX</a:t>
            </a:r>
          </a:p>
        </p:txBody>
      </p:sp>
      <p:sp>
        <p:nvSpPr>
          <p:cNvPr id="201" name="Rectangle 200">
            <a:extLst>
              <a:ext uri="{FF2B5EF4-FFF2-40B4-BE49-F238E27FC236}">
                <a16:creationId xmlns:a16="http://schemas.microsoft.com/office/drawing/2014/main" id="{EAAED1D2-717E-4AE2-8569-D24B4C33615D}"/>
              </a:ext>
            </a:extLst>
          </p:cNvPr>
          <p:cNvSpPr/>
          <p:nvPr/>
        </p:nvSpPr>
        <p:spPr>
          <a:xfrm>
            <a:off x="5667213" y="712286"/>
            <a:ext cx="1406154" cy="46935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IN" sz="1400" b="1" dirty="0"/>
              <a:t>   4,000,000 TRX </a:t>
            </a:r>
          </a:p>
          <a:p>
            <a:pPr algn="ctr"/>
            <a:r>
              <a:rPr lang="en-IN" sz="1050" dirty="0"/>
              <a:t>(Per Transaction)</a:t>
            </a:r>
            <a:endParaRPr lang="en-US" sz="105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02" name="Rectangle 201">
            <a:extLst>
              <a:ext uri="{FF2B5EF4-FFF2-40B4-BE49-F238E27FC236}">
                <a16:creationId xmlns:a16="http://schemas.microsoft.com/office/drawing/2014/main" id="{5D5C95EF-EF6B-4685-A814-56373C9CAAD0}"/>
              </a:ext>
            </a:extLst>
          </p:cNvPr>
          <p:cNvSpPr/>
          <p:nvPr/>
        </p:nvSpPr>
        <p:spPr>
          <a:xfrm>
            <a:off x="9025417" y="724378"/>
            <a:ext cx="116730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IN" sz="1400" b="1" dirty="0"/>
              <a:t>200%</a:t>
            </a:r>
          </a:p>
          <a:p>
            <a:pPr algn="ctr"/>
            <a:r>
              <a:rPr lang="en-IN" sz="1000" dirty="0"/>
              <a:t>(Deposit Included)</a:t>
            </a:r>
            <a:endParaRPr lang="en-US" sz="7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04" name="Rectangle 203">
            <a:extLst>
              <a:ext uri="{FF2B5EF4-FFF2-40B4-BE49-F238E27FC236}">
                <a16:creationId xmlns:a16="http://schemas.microsoft.com/office/drawing/2014/main" id="{9C240475-CF3B-4291-B13D-2F493AFB0AC7}"/>
              </a:ext>
            </a:extLst>
          </p:cNvPr>
          <p:cNvSpPr/>
          <p:nvPr/>
        </p:nvSpPr>
        <p:spPr>
          <a:xfrm>
            <a:off x="10726984" y="6533282"/>
            <a:ext cx="1465016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www.tron10x.pro</a:t>
            </a:r>
          </a:p>
        </p:txBody>
      </p:sp>
    </p:spTree>
    <p:extLst>
      <p:ext uri="{BB962C8B-B14F-4D97-AF65-F5344CB8AC3E}">
        <p14:creationId xmlns:p14="http://schemas.microsoft.com/office/powerpoint/2010/main" val="39543939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15A836B-0C2E-4F40-A09A-A894D1D013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3" name="Rectangle 52">
            <a:extLst>
              <a:ext uri="{FF2B5EF4-FFF2-40B4-BE49-F238E27FC236}">
                <a16:creationId xmlns:a16="http://schemas.microsoft.com/office/drawing/2014/main" id="{95D2DF86-0E69-4929-8EDD-4E5E848F350D}"/>
              </a:ext>
            </a:extLst>
          </p:cNvPr>
          <p:cNvSpPr/>
          <p:nvPr/>
        </p:nvSpPr>
        <p:spPr>
          <a:xfrm>
            <a:off x="1077618" y="2437704"/>
            <a:ext cx="2678498" cy="10310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1400" b="1" dirty="0">
                <a:solidFill>
                  <a:schemeClr val="bg1"/>
                </a:solidFill>
              </a:rPr>
              <a:t>CONTRIBUTION:</a:t>
            </a:r>
            <a:r>
              <a:rPr lang="fr-FR" sz="1400" b="1" dirty="0"/>
              <a:t> </a:t>
            </a:r>
          </a:p>
          <a:p>
            <a:pPr algn="ctr"/>
            <a:r>
              <a:rPr lang="fr-FR" sz="1400" b="1" dirty="0"/>
              <a:t>10,000 TRX</a:t>
            </a:r>
            <a:endParaRPr lang="fr-FR" sz="300" b="1" dirty="0"/>
          </a:p>
          <a:p>
            <a:pPr algn="ctr"/>
            <a:r>
              <a:rPr lang="fr-FR" sz="300" b="1" dirty="0"/>
              <a:t> </a:t>
            </a:r>
          </a:p>
          <a:p>
            <a:pPr algn="ctr"/>
            <a:r>
              <a:rPr lang="fr-FR" sz="1600" b="1" dirty="0">
                <a:solidFill>
                  <a:schemeClr val="bg1"/>
                </a:solidFill>
              </a:rPr>
              <a:t>INCOME LIMIT: </a:t>
            </a:r>
          </a:p>
          <a:p>
            <a:pPr algn="ctr"/>
            <a:r>
              <a:rPr lang="fr-FR" sz="1400" b="1" dirty="0"/>
              <a:t>20,000 TRX</a:t>
            </a:r>
            <a:endParaRPr lang="en-US" sz="14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CD7C849A-3C5B-4731-B716-DE0F32C75A2F}"/>
              </a:ext>
            </a:extLst>
          </p:cNvPr>
          <p:cNvSpPr/>
          <p:nvPr/>
        </p:nvSpPr>
        <p:spPr>
          <a:xfrm>
            <a:off x="4679769" y="2437705"/>
            <a:ext cx="2678498" cy="10310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2ND ROUND:</a:t>
            </a:r>
          </a:p>
          <a:p>
            <a:pPr algn="ctr"/>
            <a:r>
              <a:rPr lang="en-US" sz="1400" b="1" dirty="0"/>
              <a:t>10,000 TRX</a:t>
            </a:r>
            <a:endParaRPr lang="en-US" sz="300" b="1" dirty="0"/>
          </a:p>
          <a:p>
            <a:pPr algn="ctr"/>
            <a:endParaRPr lang="en-US" sz="300" b="1" dirty="0"/>
          </a:p>
          <a:p>
            <a:pPr algn="ctr"/>
            <a:r>
              <a:rPr lang="en-US" sz="1600" b="1" dirty="0">
                <a:solidFill>
                  <a:schemeClr val="bg1"/>
                </a:solidFill>
              </a:rPr>
              <a:t>INCOME LIMIT:</a:t>
            </a:r>
          </a:p>
          <a:p>
            <a:pPr algn="ctr"/>
            <a:r>
              <a:rPr lang="en-US" sz="1400" b="1" dirty="0"/>
              <a:t>20,000 TRX</a:t>
            </a:r>
            <a:endParaRPr lang="en-US" sz="14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6786923-D2BD-4800-9BA0-F4B5C108C27D}"/>
              </a:ext>
            </a:extLst>
          </p:cNvPr>
          <p:cNvSpPr/>
          <p:nvPr/>
        </p:nvSpPr>
        <p:spPr>
          <a:xfrm>
            <a:off x="8435884" y="2447644"/>
            <a:ext cx="2678498" cy="10310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THIRD ROUND:</a:t>
            </a:r>
          </a:p>
          <a:p>
            <a:pPr algn="ctr"/>
            <a:r>
              <a:rPr lang="en-US" sz="1400" b="1" dirty="0"/>
              <a:t>20,000 TRX</a:t>
            </a:r>
            <a:endParaRPr lang="en-US" sz="300" b="1" dirty="0"/>
          </a:p>
          <a:p>
            <a:pPr algn="ctr"/>
            <a:endParaRPr lang="en-US" sz="300" b="1" dirty="0"/>
          </a:p>
          <a:p>
            <a:pPr algn="ctr"/>
            <a:r>
              <a:rPr lang="en-US" sz="1600" b="1" dirty="0">
                <a:solidFill>
                  <a:schemeClr val="bg1"/>
                </a:solidFill>
              </a:rPr>
              <a:t>INCOME LIMIT:</a:t>
            </a:r>
          </a:p>
          <a:p>
            <a:pPr algn="ctr"/>
            <a:r>
              <a:rPr lang="en-US" sz="1400" b="1" dirty="0"/>
              <a:t>40,000 TRX</a:t>
            </a:r>
            <a:endParaRPr lang="en-US" sz="14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F9A8C6B3-C814-4DD9-89FD-98EBED50D7FA}"/>
              </a:ext>
            </a:extLst>
          </p:cNvPr>
          <p:cNvSpPr/>
          <p:nvPr/>
        </p:nvSpPr>
        <p:spPr>
          <a:xfrm>
            <a:off x="1077618" y="5481136"/>
            <a:ext cx="2678498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</a:rPr>
              <a:t>FOURTH ROUND:</a:t>
            </a:r>
          </a:p>
          <a:p>
            <a:pPr algn="ctr"/>
            <a:r>
              <a:rPr lang="en-US" sz="1400" b="1" dirty="0"/>
              <a:t>40,000 TRX</a:t>
            </a:r>
            <a:endParaRPr lang="en-US" sz="400" b="1" dirty="0"/>
          </a:p>
          <a:p>
            <a:pPr algn="ctr"/>
            <a:endParaRPr lang="en-US" sz="400" b="1" dirty="0"/>
          </a:p>
          <a:p>
            <a:pPr algn="ctr"/>
            <a:r>
              <a:rPr lang="en-US" sz="1600" b="1" dirty="0">
                <a:solidFill>
                  <a:schemeClr val="bg1"/>
                </a:solidFill>
              </a:rPr>
              <a:t>INCOME LIMIT:</a:t>
            </a:r>
          </a:p>
          <a:p>
            <a:pPr algn="ctr"/>
            <a:r>
              <a:rPr lang="en-US" sz="1400" b="1" dirty="0"/>
              <a:t>80,000 TRX</a:t>
            </a:r>
            <a:endParaRPr lang="en-US" sz="14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9BA49116-FAAD-46B4-997B-A6C12DDC3711}"/>
              </a:ext>
            </a:extLst>
          </p:cNvPr>
          <p:cNvSpPr/>
          <p:nvPr/>
        </p:nvSpPr>
        <p:spPr>
          <a:xfrm>
            <a:off x="4679769" y="5498319"/>
            <a:ext cx="2678498" cy="10618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</a:rPr>
              <a:t>FIFTH ROUND:</a:t>
            </a:r>
          </a:p>
          <a:p>
            <a:pPr algn="ctr"/>
            <a:r>
              <a:rPr lang="en-US" sz="1400" b="1" dirty="0"/>
              <a:t>80,000 TRX</a:t>
            </a:r>
            <a:endParaRPr lang="en-US" sz="300" b="1" dirty="0"/>
          </a:p>
          <a:p>
            <a:pPr algn="ctr"/>
            <a:endParaRPr lang="en-US" sz="300" b="1" dirty="0"/>
          </a:p>
          <a:p>
            <a:pPr algn="ctr"/>
            <a:r>
              <a:rPr lang="en-US" sz="1600" b="1" dirty="0">
                <a:solidFill>
                  <a:schemeClr val="bg1"/>
                </a:solidFill>
              </a:rPr>
              <a:t>INCOME LIMIT:</a:t>
            </a:r>
          </a:p>
          <a:p>
            <a:pPr algn="ctr"/>
            <a:r>
              <a:rPr lang="en-US" sz="1400" b="1" dirty="0"/>
              <a:t>160,000 TRX</a:t>
            </a:r>
            <a:endParaRPr lang="en-US" sz="14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89B9D618-FB3B-4197-AEFC-7AFD12BFE241}"/>
              </a:ext>
            </a:extLst>
          </p:cNvPr>
          <p:cNvSpPr/>
          <p:nvPr/>
        </p:nvSpPr>
        <p:spPr>
          <a:xfrm>
            <a:off x="8435884" y="5498319"/>
            <a:ext cx="2678498" cy="10618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</a:rPr>
              <a:t>SIXTH ROUND:</a:t>
            </a:r>
          </a:p>
          <a:p>
            <a:pPr algn="ctr"/>
            <a:r>
              <a:rPr lang="en-US" sz="1400" b="1" dirty="0"/>
              <a:t>160,000 TRX</a:t>
            </a:r>
            <a:endParaRPr lang="en-US" sz="300" b="1" dirty="0"/>
          </a:p>
          <a:p>
            <a:pPr algn="ctr"/>
            <a:endParaRPr lang="en-US" sz="300" b="1" dirty="0"/>
          </a:p>
          <a:p>
            <a:pPr algn="ctr"/>
            <a:r>
              <a:rPr lang="en-US" sz="1600" b="1" dirty="0">
                <a:solidFill>
                  <a:schemeClr val="bg1"/>
                </a:solidFill>
              </a:rPr>
              <a:t>INCOME LIMIT:</a:t>
            </a:r>
          </a:p>
          <a:p>
            <a:pPr algn="ctr"/>
            <a:r>
              <a:rPr lang="en-US" sz="1400" b="1" dirty="0"/>
              <a:t>320,000 TRX</a:t>
            </a:r>
            <a:endParaRPr lang="en-US" sz="14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E3069ABB-3600-4A66-AC00-0748474C75CF}"/>
              </a:ext>
            </a:extLst>
          </p:cNvPr>
          <p:cNvSpPr/>
          <p:nvPr/>
        </p:nvSpPr>
        <p:spPr>
          <a:xfrm>
            <a:off x="4847742" y="493951"/>
            <a:ext cx="2496516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IN" sz="1600" b="1" dirty="0"/>
              <a:t>RECOMMENDED STRATEGY</a:t>
            </a:r>
            <a:endParaRPr lang="en-US" sz="16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1F3ACA6-76C5-4512-BD4A-6375E8BDD46E}"/>
              </a:ext>
            </a:extLst>
          </p:cNvPr>
          <p:cNvSpPr/>
          <p:nvPr/>
        </p:nvSpPr>
        <p:spPr>
          <a:xfrm>
            <a:off x="1176841" y="1376864"/>
            <a:ext cx="1020119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You continue by protecting your main fund. This way you could earn 10 times more money in just 6 rounds. There will be a huge increase in income from your teams.</a:t>
            </a:r>
            <a:endParaRPr lang="en-US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BA64A2A-737E-4EAD-96A6-145BAD3963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9870" y="4313105"/>
            <a:ext cx="2069206" cy="424772"/>
          </a:xfrm>
          <a:prstGeom prst="rect">
            <a:avLst/>
          </a:prstGeom>
        </p:spPr>
      </p:pic>
      <p:sp>
        <p:nvSpPr>
          <p:cNvPr id="64" name="Rectangle 63">
            <a:extLst>
              <a:ext uri="{FF2B5EF4-FFF2-40B4-BE49-F238E27FC236}">
                <a16:creationId xmlns:a16="http://schemas.microsoft.com/office/drawing/2014/main" id="{D63F23DB-059D-4705-9E29-8A895CBC9D1D}"/>
              </a:ext>
            </a:extLst>
          </p:cNvPr>
          <p:cNvSpPr/>
          <p:nvPr/>
        </p:nvSpPr>
        <p:spPr>
          <a:xfrm>
            <a:off x="10726984" y="6533282"/>
            <a:ext cx="1465016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www.tron10x.pro</a:t>
            </a:r>
          </a:p>
        </p:txBody>
      </p:sp>
    </p:spTree>
    <p:extLst>
      <p:ext uri="{BB962C8B-B14F-4D97-AF65-F5344CB8AC3E}">
        <p14:creationId xmlns:p14="http://schemas.microsoft.com/office/powerpoint/2010/main" val="40589741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EDF31CA-7335-4118-BC83-CF243F6D92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2795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1278</TotalTime>
  <Words>713</Words>
  <Application>Microsoft Office PowerPoint</Application>
  <PresentationFormat>Widescreen</PresentationFormat>
  <Paragraphs>122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EDITOR</dc:creator>
  <cp:lastModifiedBy>EDITOR</cp:lastModifiedBy>
  <cp:revision>9</cp:revision>
  <dcterms:created xsi:type="dcterms:W3CDTF">2022-01-29T14:46:31Z</dcterms:created>
  <dcterms:modified xsi:type="dcterms:W3CDTF">2022-09-22T13:03:48Z</dcterms:modified>
</cp:coreProperties>
</file>